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6"/>
  </p:notesMasterIdLst>
  <p:sldIdLst>
    <p:sldId id="560" r:id="rId2"/>
    <p:sldId id="1071" r:id="rId3"/>
    <p:sldId id="1058" r:id="rId4"/>
    <p:sldId id="1060" r:id="rId5"/>
    <p:sldId id="1061" r:id="rId6"/>
    <p:sldId id="1062" r:id="rId7"/>
    <p:sldId id="1064" r:id="rId8"/>
    <p:sldId id="1065" r:id="rId9"/>
    <p:sldId id="1066" r:id="rId10"/>
    <p:sldId id="1067" r:id="rId11"/>
    <p:sldId id="1068" r:id="rId12"/>
    <p:sldId id="1059" r:id="rId13"/>
    <p:sldId id="1069" r:id="rId14"/>
    <p:sldId id="1070" r:id="rId1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Johnson" initials="KJ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FFFF"/>
    <a:srgbClr val="FF0000"/>
    <a:srgbClr val="FFFF00"/>
    <a:srgbClr val="640000"/>
    <a:srgbClr val="003300"/>
    <a:srgbClr val="000000"/>
    <a:srgbClr val="2FA1FF"/>
    <a:srgbClr val="2828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6" autoAdjust="0"/>
    <p:restoredTop sz="93004" autoAdjust="0"/>
  </p:normalViewPr>
  <p:slideViewPr>
    <p:cSldViewPr snapToGrid="0">
      <p:cViewPr>
        <p:scale>
          <a:sx n="100" d="100"/>
          <a:sy n="100" d="100"/>
        </p:scale>
        <p:origin x="-918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-119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DB8742D3-6FBB-4C55-9D78-468E87114176}" type="datetimeFigureOut">
              <a:rPr lang="en-US"/>
              <a:pPr>
                <a:defRPr/>
              </a:pPr>
              <a:t>7/24/2018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05FBF6B-6A5C-4AF0-95C7-091FCECE3EE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6632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B9EEB2-BD37-4AEC-A11A-4A32E214D1D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328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W crest transparent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92360" y="340043"/>
            <a:ext cx="1691640" cy="2668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552" y="818881"/>
            <a:ext cx="9429482" cy="1821287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17600" y="4419600"/>
            <a:ext cx="10464800" cy="990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1320800" y="5638800"/>
            <a:ext cx="98552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C00000"/>
                </a:solidFill>
              </a:defRPr>
            </a:lvl1pPr>
            <a:lvl3pPr marL="914400" indent="0" algn="ctr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3605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48283" y="65395"/>
            <a:ext cx="12071288" cy="602821"/>
          </a:xfrm>
          <a:prstGeom prst="roundRect">
            <a:avLst>
              <a:gd name="adj" fmla="val 27057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  <a:alpha val="50000"/>
                </a:schemeClr>
              </a:gs>
              <a:gs pos="54000">
                <a:srgbClr val="800000"/>
              </a:gs>
              <a:gs pos="96000">
                <a:srgbClr val="7F3838"/>
              </a:gs>
              <a:gs pos="100000">
                <a:srgbClr val="7F6060"/>
              </a:gs>
              <a:gs pos="5000">
                <a:srgbClr val="7F4848">
                  <a:lumMod val="99000"/>
                  <a:lumOff val="1000"/>
                </a:srgbClr>
              </a:gs>
              <a:gs pos="100000">
                <a:schemeClr val="tx1">
                  <a:lumMod val="50000"/>
                  <a:lumOff val="50000"/>
                  <a:alpha val="50000"/>
                </a:schemeClr>
              </a:gs>
            </a:gsLst>
            <a:lin ang="5400000" scaled="0"/>
            <a:tileRect/>
          </a:gra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00" b="1" dirty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04422"/>
            <a:ext cx="11277600" cy="5942442"/>
          </a:xfrm>
        </p:spPr>
        <p:txBody>
          <a:bodyPr/>
          <a:lstStyle>
            <a:lvl2pPr marL="685800" indent="-228600">
              <a:buFont typeface="Calibri" panose="020F0502020204030204" pitchFamily="34" charset="0"/>
              <a:buChar char="―"/>
              <a:defRPr>
                <a:solidFill>
                  <a:srgbClr val="640000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609601" y="101601"/>
            <a:ext cx="11368617" cy="50506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51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DF717-FD4C-4F08-8EFB-02DDA07AF76F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1671B-7197-4B64-BF05-CC6D38AC3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60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bradshaw@wisc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3"/>
          <p:cNvSpPr>
            <a:spLocks noGrp="1"/>
          </p:cNvSpPr>
          <p:nvPr>
            <p:ph type="title"/>
          </p:nvPr>
        </p:nvSpPr>
        <p:spPr bwMode="auto">
          <a:xfrm>
            <a:off x="129973" y="333330"/>
            <a:ext cx="9543437" cy="101890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ML4MI Bootcamp: 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smtClean="0"/>
              <a:t>From nodes to networks: CNNs</a:t>
            </a:r>
            <a:r>
              <a:rPr lang="en-US" dirty="0"/>
              <a:t>	</a:t>
            </a:r>
            <a:br>
              <a:rPr lang="en-US" dirty="0"/>
            </a:br>
            <a:r>
              <a:rPr lang="en-US" dirty="0"/>
              <a:t>		</a:t>
            </a:r>
            <a:endParaRPr lang="en-US" sz="4000" i="1" dirty="0">
              <a:solidFill>
                <a:schemeClr val="tx1"/>
              </a:solidFill>
            </a:endParaRPr>
          </a:p>
        </p:txBody>
      </p:sp>
      <p:sp>
        <p:nvSpPr>
          <p:cNvPr id="18" name="Text Placeholder 4"/>
          <p:cNvSpPr txBox="1">
            <a:spLocks/>
          </p:cNvSpPr>
          <p:nvPr/>
        </p:nvSpPr>
        <p:spPr bwMode="auto">
          <a:xfrm>
            <a:off x="129973" y="3979813"/>
            <a:ext cx="10408118" cy="464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Contributors: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	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Tyler J Bradshaw ( 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hlinkClick r:id="rId3"/>
              </a:rPr>
              <a:t>tbradshaw@wisc.ed</a:t>
            </a:r>
            <a:r>
              <a:rPr lang="en-US" sz="2800" i="1" dirty="0" smtClean="0">
                <a:solidFill>
                  <a:srgbClr val="C00000"/>
                </a:solidFill>
                <a:latin typeface="Calibri Light" panose="020F0302020204030204"/>
                <a:hlinkClick r:id="rId3"/>
              </a:rPr>
              <a:t>u</a:t>
            </a:r>
            <a:r>
              <a:rPr lang="en-US" sz="2800" i="1" dirty="0" smtClean="0">
                <a:solidFill>
                  <a:srgbClr val="C00000"/>
                </a:solidFill>
                <a:latin typeface="Calibri Light" panose="020F0302020204030204"/>
              </a:rPr>
              <a:t> 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)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</a:p>
        </p:txBody>
      </p:sp>
      <p:sp>
        <p:nvSpPr>
          <p:cNvPr id="7" name="Text Placeholder 4"/>
          <p:cNvSpPr txBox="1">
            <a:spLocks/>
          </p:cNvSpPr>
          <p:nvPr/>
        </p:nvSpPr>
        <p:spPr bwMode="auto">
          <a:xfrm>
            <a:off x="131985" y="2342164"/>
            <a:ext cx="11820501" cy="1191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i="1" dirty="0">
                <a:solidFill>
                  <a:schemeClr val="tx1">
                    <a:lumMod val="50000"/>
                  </a:schemeClr>
                </a:solidFill>
                <a:latin typeface="Calibri Light" panose="020F0302020204030204"/>
              </a:rPr>
              <a:t>Updated: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	</a:t>
            </a:r>
            <a:r>
              <a:rPr kumimoji="0" lang="en-US" sz="2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July 20</a:t>
            </a:r>
            <a:r>
              <a:rPr lang="en-US" sz="2800" i="1" dirty="0" smtClean="0">
                <a:solidFill>
                  <a:schemeClr val="tx1">
                    <a:lumMod val="50000"/>
                  </a:schemeClr>
                </a:solidFill>
                <a:latin typeface="Calibri Light" panose="020F0302020204030204"/>
              </a:rPr>
              <a:t>, </a:t>
            </a:r>
            <a:r>
              <a:rPr lang="en-US" sz="2800" i="1" dirty="0">
                <a:solidFill>
                  <a:schemeClr val="tx1">
                    <a:lumMod val="50000"/>
                  </a:schemeClr>
                </a:solidFill>
                <a:latin typeface="Calibri Light" panose="020F0302020204030204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116618883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58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71" t="44873" r="70038" b="46062"/>
          <a:stretch/>
        </p:blipFill>
        <p:spPr bwMode="auto">
          <a:xfrm>
            <a:off x="2797875" y="4453799"/>
            <a:ext cx="908840" cy="930419"/>
          </a:xfrm>
          <a:prstGeom prst="rect">
            <a:avLst/>
          </a:prstGeom>
          <a:ln w="28575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9" name="Cube 48"/>
          <p:cNvSpPr/>
          <p:nvPr/>
        </p:nvSpPr>
        <p:spPr>
          <a:xfrm flipH="1">
            <a:off x="4673904" y="893495"/>
            <a:ext cx="3108960" cy="3108960"/>
          </a:xfrm>
          <a:prstGeom prst="cube">
            <a:avLst>
              <a:gd name="adj" fmla="val 29146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Cube 8"/>
          <p:cNvSpPr/>
          <p:nvPr/>
        </p:nvSpPr>
        <p:spPr>
          <a:xfrm flipH="1">
            <a:off x="3612360" y="2571750"/>
            <a:ext cx="914400" cy="923544"/>
          </a:xfrm>
          <a:prstGeom prst="cube">
            <a:avLst>
              <a:gd name="adj" fmla="val 56889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7088366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7" name="TextBox 46"/>
          <p:cNvSpPr txBox="1"/>
          <p:nvPr/>
        </p:nvSpPr>
        <p:spPr bwMode="auto">
          <a:xfrm>
            <a:off x="3980874" y="2152977"/>
            <a:ext cx="662361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filters</a:t>
            </a:r>
          </a:p>
        </p:txBody>
      </p:sp>
      <p:sp>
        <p:nvSpPr>
          <p:cNvPr id="50" name="TextBox 49"/>
          <p:cNvSpPr txBox="1"/>
          <p:nvPr/>
        </p:nvSpPr>
        <p:spPr bwMode="auto">
          <a:xfrm>
            <a:off x="3441755" y="1267237"/>
            <a:ext cx="1305165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activation maps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019549" y="2971800"/>
            <a:ext cx="38404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019549" y="2943226"/>
            <a:ext cx="0" cy="43418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075709" y="3178175"/>
            <a:ext cx="943840" cy="127562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363351" y="1606402"/>
            <a:ext cx="22311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357001" y="1581821"/>
            <a:ext cx="0" cy="218654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>
            <a:off x="4673904" y="1389206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7350015" y="1629446"/>
            <a:ext cx="1412985" cy="255203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7519789"/>
              </p:ext>
            </p:extLst>
          </p:nvPr>
        </p:nvGraphicFramePr>
        <p:xfrm>
          <a:off x="8866043" y="3541257"/>
          <a:ext cx="2235200" cy="21589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059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8820728" y="3513766"/>
            <a:ext cx="2299855" cy="2240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2319334" y="2872509"/>
            <a:ext cx="7940963" cy="1653309"/>
          </a:xfrm>
          <a:custGeom>
            <a:avLst/>
            <a:gdLst>
              <a:gd name="connsiteX0" fmla="*/ 0 w 7915564"/>
              <a:gd name="connsiteY0" fmla="*/ 0 h 1727200"/>
              <a:gd name="connsiteX1" fmla="*/ 1634837 w 7915564"/>
              <a:gd name="connsiteY1" fmla="*/ 1727200 h 1727200"/>
              <a:gd name="connsiteX2" fmla="*/ 7915564 w 7915564"/>
              <a:gd name="connsiteY2" fmla="*/ 1468582 h 1727200"/>
              <a:gd name="connsiteX0" fmla="*/ 0 w 7235557"/>
              <a:gd name="connsiteY0" fmla="*/ 0 h 1653309"/>
              <a:gd name="connsiteX1" fmla="*/ 954830 w 7235557"/>
              <a:gd name="connsiteY1" fmla="*/ 1653309 h 1653309"/>
              <a:gd name="connsiteX2" fmla="*/ 7235557 w 7235557"/>
              <a:gd name="connsiteY2" fmla="*/ 1394691 h 1653309"/>
              <a:gd name="connsiteX0" fmla="*/ 0 w 8008716"/>
              <a:gd name="connsiteY0" fmla="*/ 0 h 1653309"/>
              <a:gd name="connsiteX1" fmla="*/ 954830 w 8008716"/>
              <a:gd name="connsiteY1" fmla="*/ 1653309 h 1653309"/>
              <a:gd name="connsiteX2" fmla="*/ 8008716 w 8008716"/>
              <a:gd name="connsiteY2" fmla="*/ 1505527 h 1653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08716" h="1653309">
                <a:moveTo>
                  <a:pt x="0" y="0"/>
                </a:moveTo>
                <a:lnTo>
                  <a:pt x="954830" y="1653309"/>
                </a:lnTo>
                <a:lnTo>
                  <a:pt x="8008716" y="1505527"/>
                </a:lnTo>
              </a:path>
            </a:pathLst>
          </a:custGeom>
          <a:noFill/>
          <a:ln w="57150"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Curved Connector 47"/>
          <p:cNvCxnSpPr>
            <a:stCxn id="47" idx="2"/>
          </p:cNvCxnSpPr>
          <p:nvPr/>
        </p:nvCxnSpPr>
        <p:spPr>
          <a:xfrm rot="5400000">
            <a:off x="3966306" y="2687772"/>
            <a:ext cx="618935" cy="72564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 bwMode="auto">
          <a:xfrm>
            <a:off x="2921857" y="5477254"/>
            <a:ext cx="603049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Filter </a:t>
            </a:r>
            <a:r>
              <a:rPr lang="en-US" sz="1200" b="0" i="1" dirty="0" smtClean="0"/>
              <a:t>j</a:t>
            </a:r>
          </a:p>
        </p:txBody>
      </p:sp>
      <p:sp>
        <p:nvSpPr>
          <p:cNvPr id="62" name="TextBox 61"/>
          <p:cNvSpPr txBox="1"/>
          <p:nvPr/>
        </p:nvSpPr>
        <p:spPr bwMode="auto">
          <a:xfrm>
            <a:off x="9314869" y="5795817"/>
            <a:ext cx="1311578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Activation map </a:t>
            </a:r>
            <a:r>
              <a:rPr lang="en-US" sz="1200" b="0" i="1" dirty="0" smtClean="0"/>
              <a:t>j</a:t>
            </a:r>
          </a:p>
        </p:txBody>
      </p:sp>
      <p:graphicFrame>
        <p:nvGraphicFramePr>
          <p:cNvPr id="64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7928058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5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7613638"/>
              </p:ext>
            </p:extLst>
          </p:nvPr>
        </p:nvGraphicFramePr>
        <p:xfrm>
          <a:off x="665018" y="2087010"/>
          <a:ext cx="419100" cy="13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353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9" name="Cube 48"/>
          <p:cNvSpPr/>
          <p:nvPr/>
        </p:nvSpPr>
        <p:spPr>
          <a:xfrm flipH="1">
            <a:off x="4673904" y="893495"/>
            <a:ext cx="3108960" cy="3108960"/>
          </a:xfrm>
          <a:prstGeom prst="cube">
            <a:avLst>
              <a:gd name="adj" fmla="val 29146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Cube 8"/>
          <p:cNvSpPr/>
          <p:nvPr/>
        </p:nvSpPr>
        <p:spPr>
          <a:xfrm flipH="1">
            <a:off x="3612360" y="2571750"/>
            <a:ext cx="914400" cy="923544"/>
          </a:xfrm>
          <a:prstGeom prst="cube">
            <a:avLst>
              <a:gd name="adj" fmla="val 56889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0649333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7" name="TextBox 46"/>
          <p:cNvSpPr txBox="1"/>
          <p:nvPr/>
        </p:nvSpPr>
        <p:spPr bwMode="auto">
          <a:xfrm>
            <a:off x="3980874" y="2152977"/>
            <a:ext cx="662361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filters</a:t>
            </a:r>
          </a:p>
        </p:txBody>
      </p:sp>
      <p:sp>
        <p:nvSpPr>
          <p:cNvPr id="50" name="TextBox 49"/>
          <p:cNvSpPr txBox="1"/>
          <p:nvPr/>
        </p:nvSpPr>
        <p:spPr bwMode="auto">
          <a:xfrm>
            <a:off x="3441755" y="1267237"/>
            <a:ext cx="1305165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activation maps</a:t>
            </a:r>
          </a:p>
        </p:txBody>
      </p:sp>
      <p:cxnSp>
        <p:nvCxnSpPr>
          <p:cNvPr id="51" name="Curved Connector 50"/>
          <p:cNvCxnSpPr/>
          <p:nvPr/>
        </p:nvCxnSpPr>
        <p:spPr>
          <a:xfrm>
            <a:off x="4673904" y="1389206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47" idx="2"/>
          </p:cNvCxnSpPr>
          <p:nvPr/>
        </p:nvCxnSpPr>
        <p:spPr>
          <a:xfrm rot="5400000">
            <a:off x="3966306" y="2687772"/>
            <a:ext cx="618935" cy="72564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ube 52"/>
          <p:cNvSpPr/>
          <p:nvPr/>
        </p:nvSpPr>
        <p:spPr>
          <a:xfrm flipH="1">
            <a:off x="8634068" y="2447975"/>
            <a:ext cx="1363351" cy="1340235"/>
          </a:xfrm>
          <a:prstGeom prst="cube">
            <a:avLst>
              <a:gd name="adj" fmla="val 70715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61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7178279"/>
              </p:ext>
            </p:extLst>
          </p:nvPr>
        </p:nvGraphicFramePr>
        <p:xfrm>
          <a:off x="9597366" y="3393302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63" name="TextBox 62"/>
          <p:cNvSpPr txBox="1"/>
          <p:nvPr/>
        </p:nvSpPr>
        <p:spPr bwMode="auto">
          <a:xfrm>
            <a:off x="9405117" y="2450655"/>
            <a:ext cx="740908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N2 filters</a:t>
            </a:r>
          </a:p>
        </p:txBody>
      </p:sp>
      <p:cxnSp>
        <p:nvCxnSpPr>
          <p:cNvPr id="64" name="Curved Connector 63"/>
          <p:cNvCxnSpPr>
            <a:stCxn id="63" idx="2"/>
          </p:cNvCxnSpPr>
          <p:nvPr/>
        </p:nvCxnSpPr>
        <p:spPr>
          <a:xfrm rot="5400000">
            <a:off x="9429823" y="2985451"/>
            <a:ext cx="618934" cy="72563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 bwMode="auto">
          <a:xfrm>
            <a:off x="7710531" y="4299741"/>
            <a:ext cx="4057521" cy="98488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800" b="0" dirty="0" smtClean="0"/>
              <a:t>OR</a:t>
            </a:r>
          </a:p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000" dirty="0" smtClean="0"/>
              <a:t>Max pooling, fully-connected, etc</a:t>
            </a:r>
            <a:r>
              <a:rPr lang="en-US" sz="2000" dirty="0"/>
              <a:t>.</a:t>
            </a:r>
            <a:endParaRPr lang="en-US" sz="2800" b="0" dirty="0" smtClean="0"/>
          </a:p>
        </p:txBody>
      </p:sp>
      <p:sp>
        <p:nvSpPr>
          <p:cNvPr id="65" name="TextBox 64"/>
          <p:cNvSpPr txBox="1"/>
          <p:nvPr/>
        </p:nvSpPr>
        <p:spPr bwMode="auto">
          <a:xfrm>
            <a:off x="8353975" y="1127596"/>
            <a:ext cx="1385316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800" b="0" dirty="0" smtClean="0"/>
              <a:t>Layer 2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10210007" y="782123"/>
            <a:ext cx="1981993" cy="400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" name="TextBox 67"/>
          <p:cNvSpPr txBox="1"/>
          <p:nvPr/>
        </p:nvSpPr>
        <p:spPr bwMode="auto">
          <a:xfrm>
            <a:off x="8959456" y="1933814"/>
            <a:ext cx="1383713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N2 activation maps</a:t>
            </a:r>
          </a:p>
        </p:txBody>
      </p:sp>
      <p:cxnSp>
        <p:nvCxnSpPr>
          <p:cNvPr id="69" name="Curved Connector 68"/>
          <p:cNvCxnSpPr/>
          <p:nvPr/>
        </p:nvCxnSpPr>
        <p:spPr>
          <a:xfrm>
            <a:off x="10230879" y="2055783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ight Arrow 11"/>
          <p:cNvSpPr/>
          <p:nvPr/>
        </p:nvSpPr>
        <p:spPr>
          <a:xfrm>
            <a:off x="2983345" y="3008745"/>
            <a:ext cx="555124" cy="29767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0" name="Right Arrow 69"/>
          <p:cNvSpPr/>
          <p:nvPr/>
        </p:nvSpPr>
        <p:spPr>
          <a:xfrm>
            <a:off x="4573884" y="3008745"/>
            <a:ext cx="555124" cy="29767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1" name="Right Arrow 70"/>
          <p:cNvSpPr/>
          <p:nvPr/>
        </p:nvSpPr>
        <p:spPr>
          <a:xfrm>
            <a:off x="8076413" y="3008745"/>
            <a:ext cx="555124" cy="29767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2" name="Right Arrow 71"/>
          <p:cNvSpPr/>
          <p:nvPr/>
        </p:nvSpPr>
        <p:spPr>
          <a:xfrm>
            <a:off x="9953317" y="3008745"/>
            <a:ext cx="555124" cy="29767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75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1564752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6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5857005"/>
              </p:ext>
            </p:extLst>
          </p:nvPr>
        </p:nvGraphicFramePr>
        <p:xfrm>
          <a:off x="665018" y="2087010"/>
          <a:ext cx="419100" cy="13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148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How to interpret CNN graphs</a:t>
            </a:r>
            <a:endParaRPr lang="en-U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27" y="1052946"/>
            <a:ext cx="8554700" cy="5016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6960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How to interpret CNN graphs</a:t>
            </a:r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27" y="1052946"/>
            <a:ext cx="8554700" cy="5016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3251200" y="5781964"/>
            <a:ext cx="1043709" cy="62807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 bwMode="auto">
          <a:xfrm>
            <a:off x="4125299" y="6334780"/>
            <a:ext cx="2722219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800" b="0" dirty="0" smtClean="0"/>
              <a:t>Activation maps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3611418" y="4682836"/>
            <a:ext cx="835891" cy="172720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29363" y="4682836"/>
            <a:ext cx="570346" cy="172720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752109" y="4211782"/>
            <a:ext cx="207818" cy="212299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904509" y="3962400"/>
            <a:ext cx="1388968" cy="237238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4959927" y="3759200"/>
            <a:ext cx="2780146" cy="2650836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 bwMode="auto">
          <a:xfrm>
            <a:off x="10092787" y="4616133"/>
            <a:ext cx="1944764" cy="52322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2800" b="0" dirty="0" smtClean="0"/>
              <a:t>Operations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350000" y="4211782"/>
            <a:ext cx="2932545" cy="140392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33" name="Straight Connector 32"/>
          <p:cNvCxnSpPr>
            <a:stCxn id="26" idx="1"/>
            <a:endCxn id="27" idx="3"/>
          </p:cNvCxnSpPr>
          <p:nvPr/>
        </p:nvCxnSpPr>
        <p:spPr>
          <a:xfrm flipH="1">
            <a:off x="9282545" y="4877743"/>
            <a:ext cx="810242" cy="3600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25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mage result for chest x-ra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6" b="17786"/>
          <a:stretch/>
        </p:blipFill>
        <p:spPr bwMode="auto">
          <a:xfrm>
            <a:off x="1787815" y="1877936"/>
            <a:ext cx="5786436" cy="3354456"/>
          </a:xfrm>
          <a:prstGeom prst="rect">
            <a:avLst/>
          </a:prstGeom>
          <a:noFill/>
          <a:scene3d>
            <a:camera prst="orthographicFront">
              <a:rot lat="20400000" lon="42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first network we’ll build</a:t>
            </a:r>
            <a:endParaRPr lang="en-US" dirty="0"/>
          </a:p>
        </p:txBody>
      </p:sp>
      <p:sp>
        <p:nvSpPr>
          <p:cNvPr id="4" name="AutoShape 2" descr="Image result for chest x-ra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chest x-ray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Cube 5"/>
          <p:cNvSpPr/>
          <p:nvPr/>
        </p:nvSpPr>
        <p:spPr>
          <a:xfrm>
            <a:off x="4889787" y="1146167"/>
            <a:ext cx="1851026" cy="4783138"/>
          </a:xfrm>
          <a:prstGeom prst="cube">
            <a:avLst>
              <a:gd name="adj" fmla="val 82819"/>
            </a:avLst>
          </a:prstGeom>
          <a:solidFill>
            <a:srgbClr val="FFFFFF"/>
          </a:solidFill>
          <a:ln w="28575"/>
          <a:effectLst/>
          <a:scene3d>
            <a:camera prst="orthographicFront"/>
            <a:lightRig rig="threePt" dir="t"/>
          </a:scene3d>
          <a:sp3d prstMaterial="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Cube 7"/>
          <p:cNvSpPr/>
          <p:nvPr/>
        </p:nvSpPr>
        <p:spPr>
          <a:xfrm>
            <a:off x="6016901" y="2993224"/>
            <a:ext cx="1333500" cy="2936081"/>
          </a:xfrm>
          <a:prstGeom prst="cube">
            <a:avLst>
              <a:gd name="adj" fmla="val 73534"/>
            </a:avLst>
          </a:prstGeom>
          <a:solidFill>
            <a:srgbClr val="FFFFFF"/>
          </a:solidFill>
          <a:ln w="28575">
            <a:solidFill>
              <a:srgbClr val="FF0000"/>
            </a:solidFill>
          </a:ln>
          <a:effectLst/>
          <a:scene3d>
            <a:camera prst="orthographicFront"/>
            <a:lightRig rig="threePt" dir="t"/>
          </a:scene3d>
          <a:sp3d prstMaterial="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769501" y="3481380"/>
            <a:ext cx="219075" cy="2009775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269563" y="5308275"/>
            <a:ext cx="219075" cy="18288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3307112" y="6121878"/>
            <a:ext cx="641521" cy="338554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0" dirty="0" smtClean="0"/>
              <a:t>Input</a:t>
            </a:r>
            <a:endParaRPr lang="en-US" sz="1600" b="0" dirty="0" smtClean="0"/>
          </a:p>
        </p:txBody>
      </p:sp>
      <p:sp>
        <p:nvSpPr>
          <p:cNvPr id="15" name="TextBox 14"/>
          <p:cNvSpPr txBox="1"/>
          <p:nvPr/>
        </p:nvSpPr>
        <p:spPr bwMode="auto">
          <a:xfrm>
            <a:off x="4565667" y="6121878"/>
            <a:ext cx="923651" cy="58477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0" dirty="0" smtClean="0"/>
              <a:t>Conv2D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+ </a:t>
            </a:r>
            <a:r>
              <a:rPr lang="en-US" sz="1600" dirty="0" err="1" smtClean="0"/>
              <a:t>ReLU</a:t>
            </a:r>
            <a:endParaRPr lang="en-US" sz="1600" b="0" dirty="0" smtClean="0"/>
          </a:p>
        </p:txBody>
      </p:sp>
      <p:sp>
        <p:nvSpPr>
          <p:cNvPr id="16" name="TextBox 15"/>
          <p:cNvSpPr txBox="1"/>
          <p:nvPr/>
        </p:nvSpPr>
        <p:spPr bwMode="auto">
          <a:xfrm>
            <a:off x="5874870" y="6121878"/>
            <a:ext cx="865943" cy="58477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0" dirty="0" smtClean="0"/>
              <a:t>Max </a:t>
            </a:r>
            <a:br>
              <a:rPr lang="en-US" sz="1600" b="0" dirty="0" smtClean="0"/>
            </a:br>
            <a:r>
              <a:rPr lang="en-US" sz="1600" b="0" dirty="0" smtClean="0"/>
              <a:t>Pooling</a:t>
            </a:r>
          </a:p>
        </p:txBody>
      </p:sp>
      <p:sp>
        <p:nvSpPr>
          <p:cNvPr id="17" name="TextBox 16"/>
          <p:cNvSpPr txBox="1"/>
          <p:nvPr/>
        </p:nvSpPr>
        <p:spPr bwMode="auto">
          <a:xfrm>
            <a:off x="7310842" y="6121878"/>
            <a:ext cx="1175322" cy="584775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600" b="0" dirty="0" smtClean="0"/>
              <a:t>Fully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Connected</a:t>
            </a:r>
            <a:endParaRPr lang="en-US" sz="1600" b="0" dirty="0" smtClean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7350401" y="3060692"/>
            <a:ext cx="419100" cy="42068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6408597" y="5491155"/>
            <a:ext cx="1360904" cy="43815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88576" y="3511542"/>
            <a:ext cx="271461" cy="1785938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012389" y="5491155"/>
            <a:ext cx="2476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 bwMode="auto">
          <a:xfrm>
            <a:off x="5009860" y="750089"/>
            <a:ext cx="958917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256×256×1</a:t>
            </a:r>
            <a:endParaRPr lang="en-US" sz="1200" b="0" dirty="0" smtClean="0"/>
          </a:p>
        </p:txBody>
      </p:sp>
      <p:sp>
        <p:nvSpPr>
          <p:cNvPr id="35" name="TextBox 34"/>
          <p:cNvSpPr txBox="1"/>
          <p:nvPr/>
        </p:nvSpPr>
        <p:spPr bwMode="auto">
          <a:xfrm>
            <a:off x="6061330" y="750089"/>
            <a:ext cx="1043876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256×256×15</a:t>
            </a:r>
            <a:endParaRPr lang="en-US" sz="1200" b="0" dirty="0" smtClean="0"/>
          </a:p>
        </p:txBody>
      </p:sp>
      <p:sp>
        <p:nvSpPr>
          <p:cNvPr id="36" name="TextBox 35"/>
          <p:cNvSpPr txBox="1"/>
          <p:nvPr/>
        </p:nvSpPr>
        <p:spPr bwMode="auto">
          <a:xfrm>
            <a:off x="6683651" y="2657399"/>
            <a:ext cx="1043876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128×128×15</a:t>
            </a:r>
            <a:endParaRPr lang="en-US" sz="1200" b="0" dirty="0" smtClean="0"/>
          </a:p>
        </p:txBody>
      </p:sp>
      <p:sp>
        <p:nvSpPr>
          <p:cNvPr id="37" name="TextBox 36"/>
          <p:cNvSpPr txBox="1"/>
          <p:nvPr/>
        </p:nvSpPr>
        <p:spPr bwMode="auto">
          <a:xfrm>
            <a:off x="7684200" y="3180128"/>
            <a:ext cx="354584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20</a:t>
            </a:r>
            <a:endParaRPr lang="en-US" sz="1200" b="0" dirty="0" smtClean="0"/>
          </a:p>
        </p:txBody>
      </p:sp>
    </p:spTree>
    <p:extLst>
      <p:ext uri="{BB962C8B-B14F-4D97-AF65-F5344CB8AC3E}">
        <p14:creationId xmlns:p14="http://schemas.microsoft.com/office/powerpoint/2010/main" val="323761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are these things?</a:t>
            </a:r>
            <a:endParaRPr lang="en-US" dirty="0"/>
          </a:p>
        </p:txBody>
      </p:sp>
      <p:pic>
        <p:nvPicPr>
          <p:cNvPr id="2050" name="Picture 2" descr="Image result for convolutional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30" y="1026878"/>
            <a:ext cx="5940424" cy="26470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convolutional neural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204" y="4350146"/>
            <a:ext cx="8849158" cy="2212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fully convolutional networ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811" y="997004"/>
            <a:ext cx="5732062" cy="267690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368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9699342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CNN filters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graphicFrame>
        <p:nvGraphicFramePr>
          <p:cNvPr id="20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5907189"/>
              </p:ext>
            </p:extLst>
          </p:nvPr>
        </p:nvGraphicFramePr>
        <p:xfrm>
          <a:off x="665018" y="1683477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</a:tbl>
          </a:graphicData>
        </a:graphic>
      </p:graphicFrame>
      <p:cxnSp>
        <p:nvCxnSpPr>
          <p:cNvPr id="14" name="Straight Connector 13"/>
          <p:cNvCxnSpPr>
            <a:stCxn id="20" idx="2"/>
            <a:endCxn id="10" idx="1"/>
          </p:cNvCxnSpPr>
          <p:nvPr/>
        </p:nvCxnSpPr>
        <p:spPr>
          <a:xfrm>
            <a:off x="861867" y="2088285"/>
            <a:ext cx="3271983" cy="120974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27550" y="1943100"/>
            <a:ext cx="1041830" cy="135492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569380" y="1809710"/>
            <a:ext cx="110895" cy="118741"/>
          </a:xfrm>
          <a:prstGeom prst="rect">
            <a:avLst/>
          </a:prstGeom>
          <a:solidFill>
            <a:srgbClr val="FFFF00">
              <a:alpha val="23922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" name="Right Arrow 20"/>
          <p:cNvSpPr/>
          <p:nvPr/>
        </p:nvSpPr>
        <p:spPr>
          <a:xfrm>
            <a:off x="1133068" y="1943100"/>
            <a:ext cx="459512" cy="17526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2" name="TextBox 21"/>
          <p:cNvSpPr txBox="1"/>
          <p:nvPr/>
        </p:nvSpPr>
        <p:spPr bwMode="auto">
          <a:xfrm rot="18502456">
            <a:off x="4431517" y="2489758"/>
            <a:ext cx="901209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+ activation</a:t>
            </a:r>
            <a:endParaRPr lang="en-US" sz="2800" b="0" dirty="0" smtClean="0"/>
          </a:p>
        </p:txBody>
      </p:sp>
      <p:sp>
        <p:nvSpPr>
          <p:cNvPr id="28" name="Rectangle 27"/>
          <p:cNvSpPr/>
          <p:nvPr/>
        </p:nvSpPr>
        <p:spPr>
          <a:xfrm>
            <a:off x="5430981" y="1692712"/>
            <a:ext cx="2493819" cy="242919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4336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999715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graphicFrame>
        <p:nvGraphicFramePr>
          <p:cNvPr id="20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8487577"/>
              </p:ext>
            </p:extLst>
          </p:nvPr>
        </p:nvGraphicFramePr>
        <p:xfrm>
          <a:off x="800749" y="1683477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</a:tbl>
          </a:graphicData>
        </a:graphic>
      </p:graphicFrame>
      <p:cxnSp>
        <p:nvCxnSpPr>
          <p:cNvPr id="14" name="Straight Connector 13"/>
          <p:cNvCxnSpPr>
            <a:endCxn id="10" idx="1"/>
          </p:cNvCxnSpPr>
          <p:nvPr/>
        </p:nvCxnSpPr>
        <p:spPr>
          <a:xfrm>
            <a:off x="1183481" y="2030730"/>
            <a:ext cx="2950369" cy="126729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9" idx="2"/>
          </p:cNvCxnSpPr>
          <p:nvPr/>
        </p:nvCxnSpPr>
        <p:spPr>
          <a:xfrm flipV="1">
            <a:off x="4527550" y="1927873"/>
            <a:ext cx="1213250" cy="134475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569380" y="180913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" name="Right Arrow 20"/>
          <p:cNvSpPr/>
          <p:nvPr/>
        </p:nvSpPr>
        <p:spPr>
          <a:xfrm>
            <a:off x="1323974" y="1943100"/>
            <a:ext cx="268605" cy="17526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5352" y="1809132"/>
            <a:ext cx="110895" cy="118741"/>
          </a:xfrm>
          <a:prstGeom prst="rect">
            <a:avLst/>
          </a:prstGeom>
          <a:solidFill>
            <a:srgbClr val="FFFF00">
              <a:alpha val="23922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2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7301779"/>
              </p:ext>
            </p:extLst>
          </p:nvPr>
        </p:nvGraphicFramePr>
        <p:xfrm>
          <a:off x="665018" y="1683477"/>
          <a:ext cx="131233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016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8683606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cxnSp>
        <p:nvCxnSpPr>
          <p:cNvPr id="14" name="Straight Connector 13"/>
          <p:cNvCxnSpPr>
            <a:endCxn id="10" idx="1"/>
          </p:cNvCxnSpPr>
          <p:nvPr/>
        </p:nvCxnSpPr>
        <p:spPr>
          <a:xfrm>
            <a:off x="2862263" y="2087418"/>
            <a:ext cx="1271587" cy="121061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45" idx="2"/>
          </p:cNvCxnSpPr>
          <p:nvPr/>
        </p:nvCxnSpPr>
        <p:spPr>
          <a:xfrm flipV="1">
            <a:off x="4522788" y="1927872"/>
            <a:ext cx="3217037" cy="1344758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2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1359604"/>
              </p:ext>
            </p:extLst>
          </p:nvPr>
        </p:nvGraphicFramePr>
        <p:xfrm>
          <a:off x="665018" y="1683477"/>
          <a:ext cx="183794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  <a:gridCol w="14138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solidFill>
            <a:srgbClr val="FFFF00">
              <a:alpha val="23922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0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2849771"/>
              </p:ext>
            </p:extLst>
          </p:nvPr>
        </p:nvGraphicFramePr>
        <p:xfrm>
          <a:off x="2506519" y="1683477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23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452153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cxnSp>
        <p:nvCxnSpPr>
          <p:cNvPr id="14" name="Straight Connector 13"/>
          <p:cNvCxnSpPr>
            <a:endCxn id="10" idx="1"/>
          </p:cNvCxnSpPr>
          <p:nvPr/>
        </p:nvCxnSpPr>
        <p:spPr>
          <a:xfrm>
            <a:off x="1079500" y="2198255"/>
            <a:ext cx="3054350" cy="1099773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46" idx="2"/>
          </p:cNvCxnSpPr>
          <p:nvPr/>
        </p:nvCxnSpPr>
        <p:spPr>
          <a:xfrm flipV="1">
            <a:off x="4522788" y="2046613"/>
            <a:ext cx="1102461" cy="1226017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2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2487572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solidFill>
            <a:srgbClr val="FFFF00">
              <a:alpha val="23922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0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3760939"/>
              </p:ext>
            </p:extLst>
          </p:nvPr>
        </p:nvGraphicFramePr>
        <p:xfrm>
          <a:off x="665018" y="1814678"/>
          <a:ext cx="420831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277"/>
                <a:gridCol w="140277"/>
                <a:gridCol w="140277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/>
                    </a:p>
                  </a:txBody>
                  <a:tcPr marL="0" marR="0" marT="0" marB="0">
                    <a:solidFill>
                      <a:srgbClr val="FFFF00">
                        <a:alpha val="23137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599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4425950" y="2997200"/>
            <a:ext cx="267004" cy="9207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ube 48"/>
          <p:cNvSpPr/>
          <p:nvPr/>
        </p:nvSpPr>
        <p:spPr>
          <a:xfrm flipH="1">
            <a:off x="4673904" y="893495"/>
            <a:ext cx="3108960" cy="3108960"/>
          </a:xfrm>
          <a:prstGeom prst="cube">
            <a:avLst>
              <a:gd name="adj" fmla="val 29146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Cube 8"/>
          <p:cNvSpPr/>
          <p:nvPr/>
        </p:nvSpPr>
        <p:spPr>
          <a:xfrm flipH="1">
            <a:off x="3612360" y="2571750"/>
            <a:ext cx="914400" cy="923544"/>
          </a:xfrm>
          <a:prstGeom prst="cube">
            <a:avLst>
              <a:gd name="adj" fmla="val 56889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4256706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22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556786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48" name="Curved Connector 47"/>
          <p:cNvCxnSpPr>
            <a:stCxn id="47" idx="2"/>
          </p:cNvCxnSpPr>
          <p:nvPr/>
        </p:nvCxnSpPr>
        <p:spPr>
          <a:xfrm rot="5400000">
            <a:off x="3966306" y="2687772"/>
            <a:ext cx="618935" cy="72564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>
            <a:off x="4673904" y="1389206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8868442"/>
              </p:ext>
            </p:extLst>
          </p:nvPr>
        </p:nvGraphicFramePr>
        <p:xfrm>
          <a:off x="665018" y="2087010"/>
          <a:ext cx="419100" cy="13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12" name="Straight Connector 11"/>
          <p:cNvCxnSpPr/>
          <p:nvPr/>
        </p:nvCxnSpPr>
        <p:spPr>
          <a:xfrm flipV="1">
            <a:off x="4016375" y="893496"/>
            <a:ext cx="657529" cy="167825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526760" y="3495294"/>
            <a:ext cx="1042620" cy="50434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4526760" y="1812781"/>
            <a:ext cx="1042620" cy="130189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 bwMode="auto">
          <a:xfrm>
            <a:off x="3441755" y="1267237"/>
            <a:ext cx="1305165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activation maps</a:t>
            </a:r>
          </a:p>
        </p:txBody>
      </p:sp>
      <p:sp>
        <p:nvSpPr>
          <p:cNvPr id="47" name="TextBox 46"/>
          <p:cNvSpPr txBox="1"/>
          <p:nvPr/>
        </p:nvSpPr>
        <p:spPr bwMode="auto">
          <a:xfrm>
            <a:off x="3980874" y="2152977"/>
            <a:ext cx="662361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filters</a:t>
            </a:r>
          </a:p>
        </p:txBody>
      </p:sp>
    </p:spTree>
    <p:extLst>
      <p:ext uri="{BB962C8B-B14F-4D97-AF65-F5344CB8AC3E}">
        <p14:creationId xmlns:p14="http://schemas.microsoft.com/office/powerpoint/2010/main" val="340011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9" name="Cube 48"/>
          <p:cNvSpPr/>
          <p:nvPr/>
        </p:nvSpPr>
        <p:spPr>
          <a:xfrm flipH="1">
            <a:off x="4673904" y="893495"/>
            <a:ext cx="3108960" cy="3108960"/>
          </a:xfrm>
          <a:prstGeom prst="cube">
            <a:avLst>
              <a:gd name="adj" fmla="val 29146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Cube 8"/>
          <p:cNvSpPr/>
          <p:nvPr/>
        </p:nvSpPr>
        <p:spPr>
          <a:xfrm flipH="1">
            <a:off x="3612360" y="2571750"/>
            <a:ext cx="914400" cy="923544"/>
          </a:xfrm>
          <a:prstGeom prst="cube">
            <a:avLst>
              <a:gd name="adj" fmla="val 56889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610299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7" name="TextBox 46"/>
          <p:cNvSpPr txBox="1"/>
          <p:nvPr/>
        </p:nvSpPr>
        <p:spPr bwMode="auto">
          <a:xfrm>
            <a:off x="3980874" y="2152977"/>
            <a:ext cx="662361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filters</a:t>
            </a:r>
          </a:p>
        </p:txBody>
      </p:sp>
      <p:cxnSp>
        <p:nvCxnSpPr>
          <p:cNvPr id="48" name="Curved Connector 47"/>
          <p:cNvCxnSpPr>
            <a:stCxn id="47" idx="2"/>
          </p:cNvCxnSpPr>
          <p:nvPr/>
        </p:nvCxnSpPr>
        <p:spPr>
          <a:xfrm rot="5400000">
            <a:off x="3966306" y="2687772"/>
            <a:ext cx="618935" cy="72564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 bwMode="auto">
          <a:xfrm>
            <a:off x="3441755" y="1267237"/>
            <a:ext cx="1305165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activation maps</a:t>
            </a:r>
          </a:p>
        </p:txBody>
      </p:sp>
      <p:cxnSp>
        <p:nvCxnSpPr>
          <p:cNvPr id="51" name="Curved Connector 50"/>
          <p:cNvCxnSpPr/>
          <p:nvPr/>
        </p:nvCxnSpPr>
        <p:spPr>
          <a:xfrm>
            <a:off x="4673904" y="1389206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6" t="45712" r="75790" b="46126"/>
          <a:stretch/>
        </p:blipFill>
        <p:spPr bwMode="auto">
          <a:xfrm>
            <a:off x="2442873" y="4453800"/>
            <a:ext cx="914689" cy="952501"/>
          </a:xfrm>
          <a:prstGeom prst="rect">
            <a:avLst/>
          </a:prstGeom>
          <a:ln w="381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57" name="Straight Connector 56"/>
          <p:cNvCxnSpPr/>
          <p:nvPr/>
        </p:nvCxnSpPr>
        <p:spPr>
          <a:xfrm flipH="1">
            <a:off x="3829049" y="2790825"/>
            <a:ext cx="38404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829049" y="2762251"/>
            <a:ext cx="0" cy="43418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075709" y="3033522"/>
            <a:ext cx="781915" cy="142027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 bwMode="auto">
          <a:xfrm>
            <a:off x="1865506" y="5774787"/>
            <a:ext cx="2255747" cy="2308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900" dirty="0" smtClean="0"/>
              <a:t>*Ignore for the moment that this isn’t 3x3</a:t>
            </a:r>
            <a:endParaRPr lang="en-US" sz="900" b="0" dirty="0" smtClean="0"/>
          </a:p>
        </p:txBody>
      </p:sp>
      <p:graphicFrame>
        <p:nvGraphicFramePr>
          <p:cNvPr id="60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8854120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1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3238797"/>
              </p:ext>
            </p:extLst>
          </p:nvPr>
        </p:nvGraphicFramePr>
        <p:xfrm>
          <a:off x="665018" y="2087010"/>
          <a:ext cx="419100" cy="13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5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24"/>
          <p:cNvSpPr/>
          <p:nvPr/>
        </p:nvSpPr>
        <p:spPr>
          <a:xfrm>
            <a:off x="665018" y="1683476"/>
            <a:ext cx="2235200" cy="2286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9" name="Cube 48"/>
          <p:cNvSpPr/>
          <p:nvPr/>
        </p:nvSpPr>
        <p:spPr>
          <a:xfrm flipH="1">
            <a:off x="4673904" y="893495"/>
            <a:ext cx="3108960" cy="3108960"/>
          </a:xfrm>
          <a:prstGeom prst="cube">
            <a:avLst>
              <a:gd name="adj" fmla="val 29146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" name="Cube 8"/>
          <p:cNvSpPr/>
          <p:nvPr/>
        </p:nvSpPr>
        <p:spPr>
          <a:xfrm flipH="1">
            <a:off x="3612360" y="2571750"/>
            <a:ext cx="914400" cy="923544"/>
          </a:xfrm>
          <a:prstGeom prst="cube">
            <a:avLst>
              <a:gd name="adj" fmla="val 56889"/>
            </a:avLst>
          </a:prstGeom>
          <a:scene3d>
            <a:camera prst="orthographicFront"/>
            <a:lightRig rig="brightRoom" dir="t"/>
          </a:scene3d>
          <a:sp3d prstMaterial="translucentPowder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210588"/>
              </p:ext>
            </p:extLst>
          </p:nvPr>
        </p:nvGraphicFramePr>
        <p:xfrm>
          <a:off x="4133850" y="3095624"/>
          <a:ext cx="393699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233"/>
                <a:gridCol w="131233"/>
                <a:gridCol w="131233"/>
              </a:tblGrid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1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2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3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4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5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6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7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8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smtClean="0"/>
                        <a:t>w</a:t>
                      </a:r>
                      <a:r>
                        <a:rPr lang="en-US" sz="700" baseline="-25000" dirty="0" smtClean="0"/>
                        <a:t>9</a:t>
                      </a:r>
                      <a:endParaRPr lang="en-US" sz="700" baseline="-25000" dirty="0"/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CNN filters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942162" y="3643307"/>
            <a:ext cx="1680909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INPUT IMAGE</a:t>
            </a:r>
          </a:p>
        </p:txBody>
      </p:sp>
      <p:sp>
        <p:nvSpPr>
          <p:cNvPr id="7" name="Oval 6"/>
          <p:cNvSpPr/>
          <p:nvPr/>
        </p:nvSpPr>
        <p:spPr>
          <a:xfrm>
            <a:off x="970737" y="2414587"/>
            <a:ext cx="324663" cy="35242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8" name="Rectangle 7"/>
          <p:cNvSpPr/>
          <p:nvPr/>
        </p:nvSpPr>
        <p:spPr>
          <a:xfrm rot="19570139">
            <a:off x="2085975" y="2300285"/>
            <a:ext cx="180975" cy="58102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706715" y="3643307"/>
            <a:ext cx="1311472" cy="93871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squar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dirty="0" smtClean="0"/>
              <a:t>Start with random numbers, begin to learn simple features during training</a:t>
            </a:r>
            <a:endParaRPr lang="en-US" sz="1100" b="0" dirty="0" smtClean="0"/>
          </a:p>
        </p:txBody>
      </p:sp>
      <p:sp>
        <p:nvSpPr>
          <p:cNvPr id="17" name="Rectangle 16"/>
          <p:cNvSpPr/>
          <p:nvPr/>
        </p:nvSpPr>
        <p:spPr>
          <a:xfrm>
            <a:off x="5569380" y="1812781"/>
            <a:ext cx="2235200" cy="21868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5637144" y="3643307"/>
            <a:ext cx="2099677" cy="369332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b="0" dirty="0" smtClean="0"/>
              <a:t>ACTIVATION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56938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68069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9201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90332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1464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2596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3727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34859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5990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57122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8254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9385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90517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1648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127804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39120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350436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461752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573068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684377" y="1809131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569801" y="1927872"/>
            <a:ext cx="110895" cy="1187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7" name="TextBox 46"/>
          <p:cNvSpPr txBox="1"/>
          <p:nvPr/>
        </p:nvSpPr>
        <p:spPr bwMode="auto">
          <a:xfrm>
            <a:off x="3980874" y="2152977"/>
            <a:ext cx="662361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filters</a:t>
            </a:r>
          </a:p>
        </p:txBody>
      </p:sp>
      <p:sp>
        <p:nvSpPr>
          <p:cNvPr id="50" name="TextBox 49"/>
          <p:cNvSpPr txBox="1"/>
          <p:nvPr/>
        </p:nvSpPr>
        <p:spPr bwMode="auto">
          <a:xfrm>
            <a:off x="3441755" y="1267237"/>
            <a:ext cx="1305165" cy="26161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100" b="0" dirty="0" smtClean="0"/>
              <a:t>N activation maps</a:t>
            </a:r>
          </a:p>
        </p:txBody>
      </p:sp>
      <p:pic>
        <p:nvPicPr>
          <p:cNvPr id="5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6" t="45712" r="75790" b="46126"/>
          <a:stretch/>
        </p:blipFill>
        <p:spPr bwMode="auto">
          <a:xfrm>
            <a:off x="2442873" y="4453800"/>
            <a:ext cx="914689" cy="952501"/>
          </a:xfrm>
          <a:prstGeom prst="rect">
            <a:avLst/>
          </a:prstGeom>
          <a:ln w="381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cxnSp>
        <p:nvCxnSpPr>
          <p:cNvPr id="56" name="Straight Connector 55"/>
          <p:cNvCxnSpPr/>
          <p:nvPr/>
        </p:nvCxnSpPr>
        <p:spPr>
          <a:xfrm flipH="1" flipV="1">
            <a:off x="7019192" y="1290282"/>
            <a:ext cx="1743808" cy="289119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4775861"/>
              </p:ext>
            </p:extLst>
          </p:nvPr>
        </p:nvGraphicFramePr>
        <p:xfrm>
          <a:off x="8866043" y="3541257"/>
          <a:ext cx="2235200" cy="21589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86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86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58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86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86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607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>
                        <a:alpha val="509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>
                        <a:alpha val="27843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8820728" y="3513766"/>
            <a:ext cx="2299855" cy="2240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marL="228600" indent="-22860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1295400" y="2798618"/>
            <a:ext cx="7848599" cy="1727200"/>
          </a:xfrm>
          <a:custGeom>
            <a:avLst/>
            <a:gdLst>
              <a:gd name="connsiteX0" fmla="*/ 0 w 7915564"/>
              <a:gd name="connsiteY0" fmla="*/ 0 h 1727200"/>
              <a:gd name="connsiteX1" fmla="*/ 1634837 w 7915564"/>
              <a:gd name="connsiteY1" fmla="*/ 1727200 h 1727200"/>
              <a:gd name="connsiteX2" fmla="*/ 7915564 w 7915564"/>
              <a:gd name="connsiteY2" fmla="*/ 1468582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15564" h="1727200">
                <a:moveTo>
                  <a:pt x="0" y="0"/>
                </a:moveTo>
                <a:lnTo>
                  <a:pt x="1634837" y="1727200"/>
                </a:lnTo>
                <a:lnTo>
                  <a:pt x="7915564" y="1468582"/>
                </a:lnTo>
              </a:path>
            </a:pathLst>
          </a:custGeom>
          <a:noFill/>
          <a:ln w="57150">
            <a:headEnd type="triangle" w="med" len="med"/>
            <a:tailEnd type="triangl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/>
          <p:cNvCxnSpPr/>
          <p:nvPr/>
        </p:nvCxnSpPr>
        <p:spPr>
          <a:xfrm flipH="1">
            <a:off x="3829049" y="2790825"/>
            <a:ext cx="384048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829049" y="2762251"/>
            <a:ext cx="0" cy="43418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5001401" y="1244452"/>
            <a:ext cx="223113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995051" y="1219871"/>
            <a:ext cx="0" cy="218654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47" idx="2"/>
          </p:cNvCxnSpPr>
          <p:nvPr/>
        </p:nvCxnSpPr>
        <p:spPr>
          <a:xfrm rot="5400000">
            <a:off x="3966306" y="2687772"/>
            <a:ext cx="618935" cy="72564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075709" y="3033522"/>
            <a:ext cx="781915" cy="142027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>
            <a:off x="4673904" y="1389206"/>
            <a:ext cx="493496" cy="279281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 bwMode="auto">
          <a:xfrm>
            <a:off x="2577051" y="5477255"/>
            <a:ext cx="646331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Filter </a:t>
            </a:r>
            <a:r>
              <a:rPr lang="en-US" sz="1200" b="0" i="1" dirty="0" smtClean="0"/>
              <a:t>k</a:t>
            </a:r>
          </a:p>
        </p:txBody>
      </p:sp>
      <p:sp>
        <p:nvSpPr>
          <p:cNvPr id="63" name="TextBox 62"/>
          <p:cNvSpPr txBox="1"/>
          <p:nvPr/>
        </p:nvSpPr>
        <p:spPr bwMode="auto">
          <a:xfrm>
            <a:off x="9314869" y="5795817"/>
            <a:ext cx="1311578" cy="276999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rtlCol="0" anchorCtr="1">
            <a:spAutoFit/>
          </a:bodyPr>
          <a:lstStyle/>
          <a:p>
            <a:pPr algn="ctr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en-US" sz="1200" b="0" dirty="0" smtClean="0"/>
              <a:t>Activation map </a:t>
            </a:r>
            <a:r>
              <a:rPr lang="en-US" sz="1200" b="0" i="1" dirty="0" smtClean="0"/>
              <a:t>k</a:t>
            </a:r>
          </a:p>
        </p:txBody>
      </p:sp>
      <p:graphicFrame>
        <p:nvGraphicFramePr>
          <p:cNvPr id="65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913612"/>
              </p:ext>
            </p:extLst>
          </p:nvPr>
        </p:nvGraphicFramePr>
        <p:xfrm>
          <a:off x="665018" y="1683477"/>
          <a:ext cx="2235200" cy="404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6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005752"/>
              </p:ext>
            </p:extLst>
          </p:nvPr>
        </p:nvGraphicFramePr>
        <p:xfrm>
          <a:off x="665018" y="2087010"/>
          <a:ext cx="419100" cy="13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700"/>
                <a:gridCol w="139700"/>
                <a:gridCol w="139700"/>
              </a:tblGrid>
              <a:tr h="134936"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700" baseline="-25000" dirty="0">
                        <a:ln>
                          <a:solidFill>
                            <a:schemeClr val="bg2"/>
                          </a:solidFill>
                        </a:ln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3435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>
        <a:spAutoFit/>
      </a:bodyPr>
      <a:lstStyle>
        <a:defPPr marL="228600" indent="-228600" algn="ctr" fontAlgn="auto">
          <a:lnSpc>
            <a:spcPct val="90000"/>
          </a:lnSpc>
          <a:spcBef>
            <a:spcPts val="1000"/>
          </a:spcBef>
          <a:spcAft>
            <a:spcPts val="0"/>
          </a:spcAft>
          <a:buFont typeface="Arial" panose="020B0604020202020204" pitchFamily="34" charset="0"/>
          <a:buChar char="•"/>
          <a:defRPr sz="2800" dirty="0">
            <a:solidFill>
              <a:prstClr val="black"/>
            </a:solidFill>
            <a:latin typeface="Calibri" panose="020F0502020204030204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txDef>
      <a:spPr bwMode="auto">
        <a:noFill/>
        <a:ln w="19050">
          <a:noFill/>
          <a:miter lim="800000"/>
          <a:headEnd/>
          <a:tailEnd/>
        </a:ln>
        <a:effectLst/>
      </a:spPr>
      <a:bodyPr wrap="square" anchorCtr="1">
        <a:spAutoFit/>
      </a:bodyPr>
      <a:lstStyle>
        <a:defPPr algn="ctr">
          <a:lnSpc>
            <a:spcPct val="100000"/>
          </a:lnSpc>
          <a:spcBef>
            <a:spcPct val="50000"/>
          </a:spcBef>
          <a:buFontTx/>
          <a:buNone/>
          <a:defRPr sz="2800" b="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168722</TotalTime>
  <Words>352</Words>
  <Application>Microsoft Office PowerPoint</Application>
  <PresentationFormat>Custom</PresentationFormat>
  <Paragraphs>168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1_Office Theme</vt:lpstr>
      <vt:lpstr>ML4MI Bootcamp:   From nodes to networks: CNNs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Declaration of Conflict of Interest or Relationship</dc:title>
  <dc:creator>Kevin M Johnson</dc:creator>
  <cp:lastModifiedBy>Tyler J Bradshaw</cp:lastModifiedBy>
  <cp:revision>4489</cp:revision>
  <dcterms:created xsi:type="dcterms:W3CDTF">2010-04-21T20:03:43Z</dcterms:created>
  <dcterms:modified xsi:type="dcterms:W3CDTF">2018-07-24T20:05:02Z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